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744" r:id="rId2"/>
    <p:sldId id="906" r:id="rId3"/>
    <p:sldId id="905" r:id="rId4"/>
    <p:sldId id="811" r:id="rId5"/>
    <p:sldId id="812" r:id="rId6"/>
    <p:sldId id="813" r:id="rId7"/>
    <p:sldId id="814" r:id="rId8"/>
    <p:sldId id="904" r:id="rId9"/>
    <p:sldId id="745" r:id="rId10"/>
    <p:sldId id="954" r:id="rId11"/>
    <p:sldId id="955" r:id="rId12"/>
    <p:sldId id="956" r:id="rId13"/>
    <p:sldId id="907" r:id="rId14"/>
    <p:sldId id="908" r:id="rId15"/>
    <p:sldId id="957" r:id="rId16"/>
    <p:sldId id="958" r:id="rId17"/>
    <p:sldId id="959" r:id="rId18"/>
    <p:sldId id="960" r:id="rId19"/>
    <p:sldId id="961" r:id="rId20"/>
    <p:sldId id="962" r:id="rId21"/>
    <p:sldId id="963" r:id="rId22"/>
    <p:sldId id="964" r:id="rId23"/>
    <p:sldId id="965" r:id="rId24"/>
    <p:sldId id="966" r:id="rId25"/>
    <p:sldId id="967" r:id="rId26"/>
    <p:sldId id="934" r:id="rId27"/>
    <p:sldId id="935" r:id="rId28"/>
    <p:sldId id="936" r:id="rId29"/>
    <p:sldId id="937" r:id="rId30"/>
    <p:sldId id="938" r:id="rId31"/>
    <p:sldId id="939" r:id="rId32"/>
    <p:sldId id="940" r:id="rId33"/>
    <p:sldId id="941" r:id="rId34"/>
    <p:sldId id="942" r:id="rId35"/>
    <p:sldId id="943" r:id="rId36"/>
    <p:sldId id="944" r:id="rId37"/>
    <p:sldId id="945" r:id="rId38"/>
    <p:sldId id="946" r:id="rId39"/>
    <p:sldId id="947" r:id="rId40"/>
    <p:sldId id="610" r:id="rId41"/>
    <p:sldId id="611" r:id="rId42"/>
    <p:sldId id="981" r:id="rId43"/>
    <p:sldId id="612" r:id="rId44"/>
    <p:sldId id="979" r:id="rId45"/>
    <p:sldId id="613" r:id="rId46"/>
    <p:sldId id="978" r:id="rId47"/>
    <p:sldId id="614" r:id="rId48"/>
    <p:sldId id="977" r:id="rId49"/>
    <p:sldId id="792" r:id="rId50"/>
    <p:sldId id="793" r:id="rId51"/>
    <p:sldId id="794" r:id="rId52"/>
    <p:sldId id="795" r:id="rId53"/>
    <p:sldId id="796" r:id="rId54"/>
    <p:sldId id="797" r:id="rId55"/>
    <p:sldId id="874" r:id="rId56"/>
    <p:sldId id="511" r:id="rId57"/>
    <p:sldId id="512" r:id="rId58"/>
    <p:sldId id="510" r:id="rId59"/>
    <p:sldId id="900" r:id="rId60"/>
    <p:sldId id="798" r:id="rId61"/>
    <p:sldId id="799" r:id="rId62"/>
    <p:sldId id="800" r:id="rId63"/>
    <p:sldId id="801" r:id="rId64"/>
    <p:sldId id="802" r:id="rId65"/>
    <p:sldId id="803" r:id="rId66"/>
    <p:sldId id="804" r:id="rId67"/>
    <p:sldId id="805" r:id="rId68"/>
    <p:sldId id="806" r:id="rId69"/>
    <p:sldId id="807" r:id="rId70"/>
    <p:sldId id="808" r:id="rId71"/>
    <p:sldId id="809" r:id="rId72"/>
    <p:sldId id="810" r:id="rId73"/>
    <p:sldId id="622" r:id="rId74"/>
    <p:sldId id="623" r:id="rId75"/>
    <p:sldId id="624" r:id="rId76"/>
    <p:sldId id="625" r:id="rId77"/>
    <p:sldId id="968" r:id="rId78"/>
    <p:sldId id="969" r:id="rId79"/>
    <p:sldId id="970" r:id="rId80"/>
    <p:sldId id="971" r:id="rId81"/>
    <p:sldId id="972" r:id="rId82"/>
    <p:sldId id="973" r:id="rId83"/>
    <p:sldId id="974" r:id="rId84"/>
    <p:sldId id="975" r:id="rId85"/>
    <p:sldId id="976" r:id="rId86"/>
    <p:sldId id="982" r:id="rId87"/>
    <p:sldId id="581" r:id="rId88"/>
    <p:sldId id="582" r:id="rId89"/>
  </p:sldIdLst>
  <p:sldSz cx="24384000" cy="13716000"/>
  <p:notesSz cx="6858000" cy="9144000"/>
  <p:defaultTextStyle>
    <a:lvl1pPr>
      <a:defRPr sz="3600">
        <a:latin typeface="Calibri"/>
        <a:ea typeface="Calibri"/>
        <a:cs typeface="Calibri"/>
        <a:sym typeface="Calibri"/>
      </a:defRPr>
    </a:lvl1pPr>
    <a:lvl2pPr indent="457200">
      <a:defRPr sz="3600">
        <a:latin typeface="Calibri"/>
        <a:ea typeface="Calibri"/>
        <a:cs typeface="Calibri"/>
        <a:sym typeface="Calibri"/>
      </a:defRPr>
    </a:lvl2pPr>
    <a:lvl3pPr indent="914400">
      <a:defRPr sz="3600">
        <a:latin typeface="Calibri"/>
        <a:ea typeface="Calibri"/>
        <a:cs typeface="Calibri"/>
        <a:sym typeface="Calibri"/>
      </a:defRPr>
    </a:lvl3pPr>
    <a:lvl4pPr indent="1371600">
      <a:defRPr sz="3600">
        <a:latin typeface="Calibri"/>
        <a:ea typeface="Calibri"/>
        <a:cs typeface="Calibri"/>
        <a:sym typeface="Calibri"/>
      </a:defRPr>
    </a:lvl4pPr>
    <a:lvl5pPr indent="1828800">
      <a:defRPr sz="3600">
        <a:latin typeface="Calibri"/>
        <a:ea typeface="Calibri"/>
        <a:cs typeface="Calibri"/>
        <a:sym typeface="Calibri"/>
      </a:defRPr>
    </a:lvl5pPr>
    <a:lvl6pPr indent="2286000">
      <a:defRPr sz="3600">
        <a:latin typeface="Calibri"/>
        <a:ea typeface="Calibri"/>
        <a:cs typeface="Calibri"/>
        <a:sym typeface="Calibri"/>
      </a:defRPr>
    </a:lvl6pPr>
    <a:lvl7pPr indent="2743200">
      <a:defRPr sz="3600">
        <a:latin typeface="Calibri"/>
        <a:ea typeface="Calibri"/>
        <a:cs typeface="Calibri"/>
        <a:sym typeface="Calibri"/>
      </a:defRPr>
    </a:lvl7pPr>
    <a:lvl8pPr indent="3200400">
      <a:defRPr sz="3600">
        <a:latin typeface="Calibri"/>
        <a:ea typeface="Calibri"/>
        <a:cs typeface="Calibri"/>
        <a:sym typeface="Calibri"/>
      </a:defRPr>
    </a:lvl8pPr>
    <a:lvl9pPr indent="3657600">
      <a:defRPr sz="3600"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2736" userDrawn="1">
          <p15:clr>
            <a:srgbClr val="A4A3A4"/>
          </p15:clr>
        </p15:guide>
        <p15:guide id="3" pos="624" userDrawn="1">
          <p15:clr>
            <a:srgbClr val="A4A3A4"/>
          </p15:clr>
        </p15:guide>
        <p15:guide id="4" orient="horz" pos="7440" userDrawn="1">
          <p15:clr>
            <a:srgbClr val="A4A3A4"/>
          </p15:clr>
        </p15:guide>
        <p15:guide id="5" orient="horz" pos="1200" userDrawn="1">
          <p15:clr>
            <a:srgbClr val="A4A3A4"/>
          </p15:clr>
        </p15:guide>
        <p15:guide id="6" orient="horz" pos="648" userDrawn="1">
          <p15:clr>
            <a:srgbClr val="A4A3A4"/>
          </p15:clr>
        </p15:guide>
        <p15:guide id="7" orient="horz" pos="3000" userDrawn="1">
          <p15:clr>
            <a:srgbClr val="A4A3A4"/>
          </p15:clr>
        </p15:guide>
        <p15:guide id="8" orient="horz" pos="3840" userDrawn="1">
          <p15:clr>
            <a:srgbClr val="A4A3A4"/>
          </p15:clr>
        </p15:guide>
        <p15:guide id="9" orient="horz" pos="4680" userDrawn="1">
          <p15:clr>
            <a:srgbClr val="A4A3A4"/>
          </p15:clr>
        </p15:guide>
        <p15:guide id="10" pos="7680" userDrawn="1">
          <p15:clr>
            <a:srgbClr val="A4A3A4"/>
          </p15:clr>
        </p15:guide>
        <p15:guide id="11" pos="7080" userDrawn="1">
          <p15:clr>
            <a:srgbClr val="A4A3A4"/>
          </p15:clr>
        </p15:guide>
        <p15:guide id="12" pos="1200" userDrawn="1">
          <p15:clr>
            <a:srgbClr val="A4A3A4"/>
          </p15:clr>
        </p15:guide>
        <p15:guide id="13" pos="14160" userDrawn="1">
          <p15:clr>
            <a:srgbClr val="A4A3A4"/>
          </p15:clr>
        </p15:guide>
        <p15:guide id="14" pos="6552" userDrawn="1">
          <p15:clr>
            <a:srgbClr val="A4A3A4"/>
          </p15:clr>
        </p15:guide>
        <p15:guide id="15" pos="8256" userDrawn="1">
          <p15:clr>
            <a:srgbClr val="A4A3A4"/>
          </p15:clr>
        </p15:guide>
        <p15:guide id="16" pos="8832" userDrawn="1">
          <p15:clr>
            <a:srgbClr val="A4A3A4"/>
          </p15:clr>
        </p15:guide>
        <p15:guide id="17" orient="horz" pos="1380">
          <p15:clr>
            <a:srgbClr val="A4A3A4"/>
          </p15:clr>
        </p15:guide>
        <p15:guide id="18" orient="horz" pos="4011">
          <p15:clr>
            <a:srgbClr val="A4A3A4"/>
          </p15:clr>
        </p15:guide>
        <p15:guide id="19" orient="horz" pos="2106">
          <p15:clr>
            <a:srgbClr val="A4A3A4"/>
          </p15:clr>
        </p15:guide>
        <p15:guide id="20" orient="horz" pos="3649">
          <p15:clr>
            <a:srgbClr val="A4A3A4"/>
          </p15:clr>
        </p15:guide>
        <p15:guide id="21" orient="horz" pos="3059">
          <p15:clr>
            <a:srgbClr val="A4A3A4"/>
          </p15:clr>
        </p15:guide>
        <p15:guide id="22" orient="horz" pos="7867">
          <p15:clr>
            <a:srgbClr val="A4A3A4"/>
          </p15:clr>
        </p15:guide>
        <p15:guide id="23" pos="14508">
          <p15:clr>
            <a:srgbClr val="A4A3A4"/>
          </p15:clr>
        </p15:guide>
        <p15:guide id="24" pos="7870">
          <p15:clr>
            <a:srgbClr val="A4A3A4"/>
          </p15:clr>
        </p15:guide>
        <p15:guide id="25" pos="719">
          <p15:clr>
            <a:srgbClr val="A4A3A4"/>
          </p15:clr>
        </p15:guide>
        <p15:guide id="26" pos="12104">
          <p15:clr>
            <a:srgbClr val="A4A3A4"/>
          </p15:clr>
        </p15:guide>
        <p15:guide id="27" orient="horz" pos="5320">
          <p15:clr>
            <a:srgbClr val="A4A3A4"/>
          </p15:clr>
        </p15:guide>
        <p15:guide id="28" orient="horz" pos="1289">
          <p15:clr>
            <a:srgbClr val="A4A3A4"/>
          </p15:clr>
        </p15:guide>
        <p15:guide id="29" orient="horz" pos="4193">
          <p15:clr>
            <a:srgbClr val="A4A3A4"/>
          </p15:clr>
        </p15:guide>
        <p15:guide id="30" orient="horz" pos="4771">
          <p15:clr>
            <a:srgbClr val="A4A3A4"/>
          </p15:clr>
        </p15:guide>
        <p15:guide id="31" orient="horz" pos="4725">
          <p15:clr>
            <a:srgbClr val="A4A3A4"/>
          </p15:clr>
        </p15:guide>
        <p15:guide id="32" pos="2192">
          <p15:clr>
            <a:srgbClr val="A4A3A4"/>
          </p15:clr>
        </p15:guide>
        <p15:guide id="33" pos="5886">
          <p15:clr>
            <a:srgbClr val="A4A3A4"/>
          </p15:clr>
        </p15:guide>
        <p15:guide id="34" pos="1291">
          <p15:clr>
            <a:srgbClr val="A4A3A4"/>
          </p15:clr>
        </p15:guide>
        <p15:guide id="35" pos="14296">
          <p15:clr>
            <a:srgbClr val="A4A3A4"/>
          </p15:clr>
        </p15:guide>
        <p15:guide id="36" pos="8469">
          <p15:clr>
            <a:srgbClr val="A4A3A4"/>
          </p15:clr>
        </p15:guide>
        <p15:guide id="37" pos="79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73B"/>
    <a:srgbClr val="FF4F26"/>
    <a:srgbClr val="58595B"/>
    <a:srgbClr val="58593E"/>
    <a:srgbClr val="F19411"/>
    <a:srgbClr val="DF9A3A"/>
    <a:srgbClr val="FEBC52"/>
    <a:srgbClr val="FCB04C"/>
    <a:srgbClr val="F7A238"/>
    <a:srgbClr val="DF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6"/>
    <p:restoredTop sz="94732"/>
  </p:normalViewPr>
  <p:slideViewPr>
    <p:cSldViewPr snapToObjects="1">
      <p:cViewPr>
        <p:scale>
          <a:sx n="66" d="100"/>
          <a:sy n="66" d="100"/>
        </p:scale>
        <p:origin x="-216" y="-496"/>
      </p:cViewPr>
      <p:guideLst>
        <p:guide orient="horz" pos="2472"/>
        <p:guide pos="2736"/>
        <p:guide pos="624"/>
        <p:guide orient="horz" pos="7440"/>
        <p:guide orient="horz" pos="1200"/>
        <p:guide orient="horz" pos="648"/>
        <p:guide orient="horz" pos="3000"/>
        <p:guide orient="horz" pos="3840"/>
        <p:guide orient="horz" pos="4680"/>
        <p:guide pos="7680"/>
        <p:guide pos="7080"/>
        <p:guide pos="1200"/>
        <p:guide pos="14160"/>
        <p:guide pos="6552"/>
        <p:guide pos="8256"/>
        <p:guide pos="8832"/>
        <p:guide orient="horz" pos="1380"/>
        <p:guide orient="horz" pos="4011"/>
        <p:guide orient="horz" pos="2106"/>
        <p:guide orient="horz" pos="3649"/>
        <p:guide orient="horz" pos="3059"/>
        <p:guide orient="horz" pos="7867"/>
        <p:guide pos="14508"/>
        <p:guide pos="7870"/>
        <p:guide pos="719"/>
        <p:guide pos="12104"/>
        <p:guide orient="horz" pos="5320"/>
        <p:guide orient="horz" pos="1289"/>
        <p:guide orient="horz" pos="4193"/>
        <p:guide orient="horz" pos="4771"/>
        <p:guide orient="horz" pos="4725"/>
        <p:guide pos="2192"/>
        <p:guide pos="5886"/>
        <p:guide pos="1291"/>
        <p:guide pos="14296"/>
        <p:guide pos="8469"/>
        <p:guide pos="7961"/>
      </p:guideLst>
    </p:cSldViewPr>
  </p:slideViewPr>
  <p:outlineViewPr>
    <p:cViewPr>
      <p:scale>
        <a:sx n="33" d="100"/>
        <a:sy n="33" d="100"/>
      </p:scale>
      <p:origin x="0" y="-7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355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F88BB-3FED-4FB0-9262-5B613A6C17B7}" type="datetimeFigureOut">
              <a:rPr lang="en-US" smtClean="0"/>
              <a:t>5/26/17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E687C-8202-4358-8D8C-C2C0FB79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5" name="Shape 9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237001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8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33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25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88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08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98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5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72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61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9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68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6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23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30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36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56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2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34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03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5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2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33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88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68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49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33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44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5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5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64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436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713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72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232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72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55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1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093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4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933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462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617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931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928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16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832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915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378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010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330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1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077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546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404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744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47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36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583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385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686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3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4515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0928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3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ull Cover -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250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442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</p:sldLayoutIdLst>
  <p:transition spd="med"/>
  <p:timing>
    <p:tnLst>
      <p:par>
        <p:cTn id="1" dur="indefinite" restart="never" nodeType="tmRoot"/>
      </p:par>
    </p:tnLst>
  </p:timing>
  <p:txStyles>
    <p:titleStyle>
      <a:lvl1pPr>
        <a:lnSpc>
          <a:spcPct val="90000"/>
        </a:lnSpc>
        <a:defRPr sz="15000">
          <a:solidFill>
            <a:srgbClr val="FCB04C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1pPr>
      <a:lvl2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2pPr>
      <a:lvl3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3pPr>
      <a:lvl4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4pPr>
      <a:lvl5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5pPr>
      <a:lvl6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6pPr>
      <a:lvl7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7pPr>
      <a:lvl8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8pPr>
      <a:lvl9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9pPr>
    </p:titleStyle>
    <p:bodyStyle>
      <a:lvl1pPr marL="0" indent="0">
        <a:lnSpc>
          <a:spcPct val="90000"/>
        </a:lnSpc>
        <a:spcBef>
          <a:spcPts val="1000"/>
        </a:spcBef>
        <a:buSzPct val="100000"/>
        <a:buFont typeface="Arial"/>
        <a:buNone/>
        <a:defRPr sz="3000" b="0" i="0">
          <a:solidFill>
            <a:srgbClr val="535353"/>
          </a:solidFill>
          <a:latin typeface=""/>
          <a:ea typeface="Open Sans" pitchFamily="34" charset="0"/>
          <a:cs typeface="Open Sans" pitchFamily="34" charset="0"/>
          <a:sym typeface="Lora"/>
        </a:defRPr>
      </a:lvl1pPr>
      <a:lvl2pPr marL="4572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2pPr>
      <a:lvl3pPr marL="9144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3pPr>
      <a:lvl4pPr marL="13716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4pPr>
      <a:lvl5pPr marL="1828800" indent="0">
        <a:lnSpc>
          <a:spcPct val="90000"/>
        </a:lnSpc>
        <a:spcBef>
          <a:spcPts val="1000"/>
        </a:spcBef>
        <a:buSzPct val="100000"/>
        <a:buFont typeface="Arial"/>
        <a:buNone/>
        <a:defRPr sz="5600">
          <a:solidFill>
            <a:srgbClr val="535353"/>
          </a:solidFill>
          <a:latin typeface="Open Sans" pitchFamily="34" charset="0"/>
          <a:ea typeface="Open Sans" pitchFamily="34" charset="0"/>
          <a:cs typeface="Open Sans" pitchFamily="34" charset="0"/>
          <a:sym typeface="Lora"/>
        </a:defRPr>
      </a:lvl5pPr>
      <a:lvl6pPr marL="29972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6pPr>
      <a:lvl7pPr marL="34544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7pPr>
      <a:lvl8pPr marL="39116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8pPr>
      <a:lvl9pPr marL="43688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9pPr>
    </p:bodyStyle>
    <p:otherStyle>
      <a:lvl1pPr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5130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84488" y="5671148"/>
            <a:ext cx="11027592" cy="72355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2000" dirty="0" err="1" smtClean="0">
                <a:solidFill>
                  <a:srgbClr val="DF9A3A"/>
                </a:solidFill>
                <a:latin typeface="Open Sans Light"/>
                <a:cs typeface="Open Sans Light"/>
              </a:rPr>
              <a:t>Continuous</a:t>
            </a:r>
            <a:r>
              <a:rPr lang="tr-TR" sz="12000" dirty="0" smtClean="0">
                <a:solidFill>
                  <a:srgbClr val="DF9A3A"/>
                </a:solidFill>
                <a:latin typeface="Open Sans Light"/>
                <a:cs typeface="Open Sans Light"/>
              </a:rPr>
              <a:t> </a:t>
            </a:r>
            <a:r>
              <a:rPr lang="tr-TR" sz="12000" dirty="0" err="1" smtClean="0">
                <a:solidFill>
                  <a:srgbClr val="DF9A3A"/>
                </a:solidFill>
                <a:latin typeface="Open Sans Light"/>
                <a:cs typeface="Open Sans Light"/>
              </a:rPr>
              <a:t>Innovation</a:t>
            </a:r>
            <a:r>
              <a:rPr lang="tr-TR" sz="12000" dirty="0" smtClean="0">
                <a:solidFill>
                  <a:srgbClr val="DF9A3A"/>
                </a:solidFill>
                <a:latin typeface="Open Sans Light"/>
                <a:cs typeface="Open Sans Light"/>
              </a:rPr>
              <a:t>:</a:t>
            </a:r>
            <a:endParaRPr lang="en-US" sz="12000" dirty="0">
              <a:solidFill>
                <a:srgbClr val="DF9A3A"/>
              </a:solidFill>
              <a:latin typeface="Open Sans Light"/>
              <a:cs typeface="Open Sans Light"/>
            </a:endParaRPr>
          </a:p>
        </p:txBody>
      </p:sp>
      <p:pic>
        <p:nvPicPr>
          <p:cNvPr id="6" name="Picture 5" descr="CI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605" y="1278904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003389" y="9810328"/>
            <a:ext cx="10836683" cy="187220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Building and Sustaining a Culture of </a:t>
            </a:r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Continuous Innovation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52241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ve touch inspire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0"/>
          <a:stretch/>
        </p:blipFill>
        <p:spPr>
          <a:xfrm>
            <a:off x="18176382" y="2566574"/>
            <a:ext cx="3400918" cy="838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11805" y="6194610"/>
            <a:ext cx="410093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ADVOCACY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Your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Customer’s</a:t>
            </a:r>
            <a:endParaRPr lang="tr-TR" sz="100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indent="-457200"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</a:t>
            </a:r>
            <a:r>
              <a:rPr lang="tr-TR" sz="10000" dirty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Earning Advocates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04020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ve touch inspire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"/>
            <a:ext cx="24374131" cy="13716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Your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Customer’s</a:t>
            </a:r>
            <a:endParaRPr lang="tr-TR" sz="100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indent="-457200"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Loyalty is a Prerequisite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/>
          <a:stretch/>
        </p:blipFill>
        <p:spPr>
          <a:xfrm>
            <a:off x="14287112" y="2566574"/>
            <a:ext cx="7290188" cy="838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60654" y="8761193"/>
            <a:ext cx="362469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LOYALTY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11805" y="6194610"/>
            <a:ext cx="410093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ADVOCACY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701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ve touch inspire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"/>
            <a:ext cx="24374131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0" y="2566574"/>
            <a:ext cx="11150600" cy="838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586" y="11169017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TRUST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60654" y="8761193"/>
            <a:ext cx="362469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LOYALTY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11805" y="6194610"/>
            <a:ext cx="410093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FillTx/>
                <a:latin typeface="Open Sans"/>
                <a:cs typeface="Open Sans"/>
                <a:sym typeface="Calibri"/>
              </a:rPr>
              <a:t>ADVOCACY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4193704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Trust is a Prerequisite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Your Customer’s</a:t>
            </a:r>
          </a:p>
          <a:p>
            <a:pPr algn="l"/>
            <a:r>
              <a:rPr lang="en-US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Journey.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49078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Continuous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Innovation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23056" y="2604257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Framework for Adaptive Software Product Development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974976" y="5057800"/>
            <a:ext cx="12025336" cy="5688632"/>
          </a:xfrm>
          <a:prstGeom prst="rect">
            <a:avLst/>
          </a:prstGeom>
        </p:spPr>
        <p:txBody>
          <a:bodyPr vert="horz" lIns="0" tIns="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Mindset and Language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Learning Model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Product Leadership Discipline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Success Metrics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Voice of the Customer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Engineering Discipline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Tools</a:t>
            </a:r>
          </a:p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6" descr="CI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904" y="0"/>
            <a:ext cx="2437413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74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904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>
                <a:solidFill>
                  <a:schemeClr val="accent3"/>
                </a:solidFill>
                <a:latin typeface="Open Sans Light"/>
                <a:cs typeface="Open Sans Light"/>
              </a:rPr>
              <a:t>CI Mindset.</a:t>
            </a:r>
          </a:p>
          <a:p>
            <a:pPr algn="l"/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54250"/>
            <a:ext cx="13393488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Continuous Innovation vs. Fixed Mindset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27211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I mindset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>
                <a:solidFill>
                  <a:schemeClr val="accent3"/>
                </a:solidFill>
                <a:latin typeface="Open Sans Light"/>
                <a:cs typeface="Open Sans Light"/>
              </a:rPr>
              <a:t>CI </a:t>
            </a:r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Language.</a:t>
            </a:r>
            <a:endParaRPr lang="nb-NO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  <a:p>
            <a:pPr algn="l"/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2983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CONTINOUS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INNOVATION 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9727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FIXED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MINDSET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31535" y="5697743"/>
            <a:ext cx="1368152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Vs.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11277" y="7218040"/>
            <a:ext cx="1106975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Requirements</a:t>
            </a: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Planning</a:t>
            </a: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Voice of The User</a:t>
            </a: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Innovation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555293" y="8514184"/>
            <a:ext cx="10925739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>
            <a:off x="10555293" y="9594304"/>
            <a:ext cx="10925739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>
            <a:off x="10555293" y="10746432"/>
            <a:ext cx="10925739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/>
          <p:cNvCxnSpPr/>
          <p:nvPr/>
        </p:nvCxnSpPr>
        <p:spPr>
          <a:xfrm>
            <a:off x="10555293" y="11754544"/>
            <a:ext cx="10925739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>
            <a:off x="10555293" y="7506072"/>
            <a:ext cx="10925739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2794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I mindset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Requirements.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01137" y="5697743"/>
            <a:ext cx="1368152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Vs.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5736" y="8601628"/>
            <a:ext cx="5385401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Maximum feasible requirements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88544" y="8601628"/>
            <a:ext cx="4680520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Minimum </a:t>
            </a:r>
            <a:endParaRPr lang="en-US" sz="48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necessary </a:t>
            </a: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to </a:t>
            </a:r>
            <a:endParaRPr lang="en-US" sz="48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complete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62983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CONTINOUS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INNOVATION 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727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FIXED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MINDSET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30301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 mindset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Planning.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9792" y="8601628"/>
            <a:ext cx="4464496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Healthy,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ongoing backlog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development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59727" y="8601629"/>
            <a:ext cx="4449297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Minimal </a:t>
            </a:r>
            <a:endParaRPr lang="en-US" sz="48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planning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to </a:t>
            </a: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complete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01137" y="5697743"/>
            <a:ext cx="1368152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Vs.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2983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CONTINOUS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INNOVATION 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9727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FIXED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MINDSET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64390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 mindset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Voice of The User.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9792" y="8601628"/>
            <a:ext cx="432048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Continuous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listening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88544" y="8601628"/>
            <a:ext cx="4320480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Ignored for </a:t>
            </a: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the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sake </a:t>
            </a: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of </a:t>
            </a:r>
            <a:endParaRPr lang="en-US" sz="48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completion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01137" y="5697743"/>
            <a:ext cx="1368152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Vs.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62983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CONTINOUS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INNOVATION 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727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FIXED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MINDSET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92784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 mindset-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Innovation.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9792" y="8601628"/>
            <a:ext cx="432048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800" b="1" dirty="0">
                <a:solidFill>
                  <a:schemeClr val="bg1"/>
                </a:solidFill>
                <a:latin typeface="Open Sans"/>
                <a:cs typeface="Open Sans"/>
              </a:rPr>
              <a:t>Abundant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69289" y="8601628"/>
            <a:ext cx="5343791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Rare, put aside </a:t>
            </a:r>
            <a:endParaRPr lang="en-US" sz="48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for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future projects”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01137" y="5697743"/>
            <a:ext cx="1368152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Vs.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62983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CONTINOUS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INNOVATION 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727" y="5561856"/>
            <a:ext cx="4809337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FIXED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MINDSET</a:t>
            </a:r>
            <a:endParaRPr lang="de-DE" sz="40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66831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03568" y="5633864"/>
            <a:ext cx="11027592" cy="72355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2000" dirty="0" smtClean="0">
                <a:solidFill>
                  <a:srgbClr val="DF9A3A"/>
                </a:solidFill>
                <a:latin typeface="Open Sans Light"/>
                <a:cs typeface="Open Sans Light"/>
              </a:rPr>
              <a:t>C</a:t>
            </a:r>
            <a:r>
              <a:rPr lang="en-US" sz="12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U</a:t>
            </a:r>
            <a:r>
              <a:rPr lang="ro-RO" sz="12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L</a:t>
            </a:r>
            <a:r>
              <a:rPr lang="en-US" sz="12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T</a:t>
            </a:r>
            <a:r>
              <a:rPr lang="en-US" sz="12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U</a:t>
            </a:r>
            <a:r>
              <a:rPr lang="tr-TR" sz="12000" dirty="0" smtClean="0">
                <a:solidFill>
                  <a:srgbClr val="DF9A3A"/>
                </a:solidFill>
                <a:latin typeface="Open Sans Light"/>
                <a:cs typeface="Open Sans Light"/>
              </a:rPr>
              <a:t>R</a:t>
            </a:r>
            <a:r>
              <a:rPr lang="en-US" sz="12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E</a:t>
            </a:r>
            <a:r>
              <a:rPr lang="ro-RO" sz="12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?</a:t>
            </a:r>
            <a:endParaRPr lang="en-US" sz="12000" dirty="0">
              <a:solidFill>
                <a:srgbClr val="DF9A3A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3158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Momentum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Requires Discipline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Momentum.</a:t>
            </a:r>
            <a:endParaRPr lang="fr-FR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0" y="0"/>
            <a:ext cx="24384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73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entum NEW April 25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2668453"/>
            <a:ext cx="1872084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Clarity of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Customer, Product Mission </a:t>
            </a:r>
            <a:r>
              <a:rPr lang="en-US" sz="480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and What the Customer Values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1800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Vision.</a:t>
            </a:r>
            <a:endParaRPr lang="fr-FR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651000" y="7899400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361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17031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Aligned, Unified and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Energized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1800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4"/>
                </a:solidFill>
                <a:latin typeface="Open Sans Light"/>
                <a:cs typeface="Open Sans Light"/>
              </a:rPr>
              <a:t>Motivation.</a:t>
            </a:r>
            <a:endParaRPr lang="pl-PL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2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21647445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Once t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he 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Roadmap is Agreed Upon,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Product is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Unstoppable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Roadmap.</a:t>
            </a:r>
            <a:endParaRPr lang="pl-PL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80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mentum NEW April 25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01739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Skills, Tools, Knowledge and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Capital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17934"/>
            <a:ext cx="12215183" cy="245415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Capability.</a:t>
            </a:r>
            <a:endParaRPr lang="en-US" sz="10000" spc="-300" dirty="0">
              <a:solidFill>
                <a:schemeClr val="accent5">
                  <a:lumMod val="60000"/>
                  <a:lumOff val="4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2796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Momentum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Requires Discipline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Momentum.</a:t>
            </a:r>
            <a:endParaRPr lang="fr-FR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momentum NEW April 25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7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hat we know 3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Our Collective Wisdom.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What We Know.</a:t>
            </a:r>
          </a:p>
        </p:txBody>
      </p:sp>
    </p:spTree>
    <p:extLst>
      <p:ext uri="{BB962C8B-B14F-4D97-AF65-F5344CB8AC3E}">
        <p14:creationId xmlns:p14="http://schemas.microsoft.com/office/powerpoint/2010/main" val="277778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hat we know 3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590881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We’re just 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getting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started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cs typeface="Open Sans Light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What We </a:t>
            </a:r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Know</a:t>
            </a:r>
          </a:p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That </a:t>
            </a:r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We Don’t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Know.</a:t>
            </a:r>
          </a:p>
        </p:txBody>
      </p:sp>
    </p:spTree>
    <p:extLst>
      <p:ext uri="{BB962C8B-B14F-4D97-AF65-F5344CB8AC3E}">
        <p14:creationId xmlns:p14="http://schemas.microsoft.com/office/powerpoint/2010/main" val="378319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kno what we know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1739" y="4193704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Our Known Unknown.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What We Don’t Know</a:t>
            </a:r>
          </a:p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We Don’t Know.</a:t>
            </a:r>
          </a:p>
        </p:txBody>
      </p:sp>
      <p:pic>
        <p:nvPicPr>
          <p:cNvPr id="3" name="Picture 2" descr="arrow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92">
            <a:off x="8507783" y="7036098"/>
            <a:ext cx="595623" cy="6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47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Self_Determination_Theo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Self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Determination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Theory.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5705872"/>
            <a:ext cx="109902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Science of Intrinsic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Motivation.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2040" y="2105472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4"/>
                </a:solidFill>
                <a:latin typeface="Open Sans"/>
                <a:cs typeface="Open Sans"/>
              </a:rPr>
              <a:t>A</a:t>
            </a:r>
            <a:r>
              <a:rPr lang="de-DE" sz="4400" b="1" dirty="0">
                <a:solidFill>
                  <a:schemeClr val="accent4"/>
                </a:solidFill>
                <a:latin typeface="Open Sans"/>
                <a:cs typeface="Open Sans"/>
              </a:rPr>
              <a:t>UTONOMY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2400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 smtClean="0">
                <a:solidFill>
                  <a:schemeClr val="accent3"/>
                </a:solidFill>
                <a:latin typeface="Open Sans"/>
                <a:cs typeface="Open Sans"/>
              </a:rPr>
              <a:t>R</a:t>
            </a:r>
            <a:r>
              <a:rPr lang="de-DE" sz="4400" b="1" dirty="0" smtClean="0">
                <a:solidFill>
                  <a:schemeClr val="accent3"/>
                </a:solidFill>
                <a:latin typeface="Open Sans"/>
                <a:cs typeface="Open Sans"/>
              </a:rPr>
              <a:t>ELATEDNESS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5656" y="11490321"/>
            <a:ext cx="7200800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6600" b="1" dirty="0">
                <a:solidFill>
                  <a:schemeClr val="accent2"/>
                </a:solidFill>
                <a:latin typeface="Open Sans"/>
                <a:cs typeface="Open Sans"/>
              </a:rPr>
              <a:t>C</a:t>
            </a:r>
            <a:r>
              <a:rPr lang="de-DE" sz="4400" b="1" dirty="0">
                <a:solidFill>
                  <a:schemeClr val="accent2"/>
                </a:solidFill>
                <a:latin typeface="Open Sans"/>
                <a:cs typeface="Open Sans"/>
              </a:rPr>
              <a:t>OMPETENCE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8224" y="7722096"/>
            <a:ext cx="396044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21,406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897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Merriam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Webster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0880" y="4120792"/>
            <a:ext cx="1731417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“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he set of shared </a:t>
            </a:r>
          </a:p>
          <a:p>
            <a:pPr algn="l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      </a:t>
            </a:r>
            <a:r>
              <a:rPr lang="en-US" sz="64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attitudes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, </a:t>
            </a:r>
            <a:r>
              <a:rPr lang="en-US" sz="64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values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, </a:t>
            </a:r>
            <a:r>
              <a:rPr lang="en-US" sz="64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goals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and </a:t>
            </a:r>
            <a:r>
              <a:rPr lang="en-US" sz="6400" b="1" dirty="0" smtClean="0">
                <a:solidFill>
                  <a:schemeClr val="bg1"/>
                </a:solidFill>
                <a:latin typeface="Open Sans Light"/>
                <a:cs typeface="Open Sans Light"/>
              </a:rPr>
              <a:t>practices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</a:p>
          <a:p>
            <a:pPr algn="l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                            that characterizes an institution.”</a:t>
            </a: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376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Autonomy.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01739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Power of Free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Will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4" name="Picture 3" descr="ITX_Self_Determination_Theo_0519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29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Relatedness.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99821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Emotional Intelligence in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Action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Connection to Purpose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ITX_Self_Determination_Theo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24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3120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Competence.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Knowing vs.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Thinking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ITX_Self_Determination_Theo_0519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34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The Competence Continuum.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pic>
        <p:nvPicPr>
          <p:cNvPr id="4" name="Picture 3" descr="COMPETENCE CONTINUUM NEW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 descr="mastery owl4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260" y="496541"/>
            <a:ext cx="7943528" cy="44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68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The Competence Continuum.</a:t>
            </a:r>
            <a:endParaRPr lang="en-US" sz="100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pic>
        <p:nvPicPr>
          <p:cNvPr id="6" name="Picture 5" descr="COMPETENCE CONTINUUM NEW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Picture 6" descr="mastery owl4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260" y="496541"/>
            <a:ext cx="7943528" cy="44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The_conversation_Model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30924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Conversations.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Chaos &amp;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41413" y="2689666"/>
            <a:ext cx="11316690" cy="287219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Competence in Community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2" name="Picture 11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1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X_The_conversation_Model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37145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Low Quality &amp;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Low Quantity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Chaos &amp; 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996883" y="4274458"/>
            <a:ext cx="7831961" cy="516708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Status Quo: No Change in Competence or Culture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2" name="Picture 11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9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The_conversation_Model-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8" y="1724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84929" y="983208"/>
            <a:ext cx="18937655" cy="37145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Low Quality &amp;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High Quantity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996883" y="4274458"/>
            <a:ext cx="7831961" cy="516708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Chaos and Gossip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Culture Degrading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Chaos &amp;</a:t>
            </a:r>
          </a:p>
          <a:p>
            <a:pPr>
              <a:lnSpc>
                <a:spcPts val="3520"/>
              </a:lnSpc>
            </a:pPr>
            <a:r>
              <a:rPr lang="en-US" sz="3600" b="1" smtClean="0">
                <a:solidFill>
                  <a:schemeClr val="bg1"/>
                </a:solidFill>
                <a:latin typeface="Open Sans"/>
                <a:cs typeface="Open Sans"/>
              </a:rPr>
              <a:t>Gossip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7" name="Picture 16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47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The_conversation_Model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Chaos &amp;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Gossip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84929" y="983208"/>
            <a:ext cx="18937655" cy="37145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High Quality &amp;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Low Quantity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96883" y="4274458"/>
            <a:ext cx="7831961" cy="516708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Knowledge Hoarding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Guru Culture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Culture Degrading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4" name="Picture 13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60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The_conversation_Model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20592" y="556185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Competence</a:t>
            </a:r>
            <a:endParaRPr lang="es-ES_tradnl" sz="36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I</a:t>
            </a:r>
            <a:r>
              <a:rPr lang="es-ES_tradnl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n </a:t>
            </a:r>
            <a:r>
              <a:rPr lang="es-ES_trad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Community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632160" y="556185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Guru</a:t>
            </a:r>
          </a:p>
          <a:p>
            <a:pPr>
              <a:lnSpc>
                <a:spcPts val="352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Culture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7520592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Chaos &amp;</a:t>
            </a:r>
          </a:p>
          <a:p>
            <a:pPr>
              <a:lnSpc>
                <a:spcPts val="352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Gossip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3561637" y="9522296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Status</a:t>
            </a:r>
            <a:endParaRPr lang="it-IT" sz="3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ts val="352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Quo</a:t>
            </a:r>
            <a:endParaRPr lang="en-US" sz="3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84929" y="983208"/>
            <a:ext cx="18937655" cy="37145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High Quality &amp;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High Quantity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96883" y="4274458"/>
            <a:ext cx="7831961" cy="516708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Competence Maximizing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Growth Enabling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Competence in Community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4" name="Picture 13" descr="ITX_Self_Determination_Theo_05192017-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38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Simon Sinek.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7378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dership culture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74776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Traits of Great Product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Leaders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09916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Leadership Culture.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2888" y="10801200"/>
            <a:ext cx="4464496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rgbClr val="DF673B"/>
                </a:solidFill>
                <a:latin typeface="Open Sans"/>
                <a:cs typeface="Open Sans"/>
              </a:rPr>
              <a:t>OBSERVATION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7464" y="10801200"/>
            <a:ext cx="4464496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accent4"/>
                </a:solidFill>
                <a:latin typeface="Open Sans"/>
                <a:cs typeface="Open Sans"/>
              </a:rPr>
              <a:t>EMPATHY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80032" y="10801200"/>
            <a:ext cx="4464496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chemeClr val="accent1"/>
                </a:solidFill>
                <a:latin typeface="Open Sans"/>
                <a:cs typeface="Open Sans"/>
              </a:rPr>
              <a:t>PASSION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64608" y="10801200"/>
            <a:ext cx="4464496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>
                <a:solidFill>
                  <a:schemeClr val="accent3"/>
                </a:solidFill>
                <a:latin typeface="Open Sans"/>
                <a:cs typeface="Open Sans"/>
              </a:rPr>
              <a:t>HYPER-FOCUS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781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dership culture2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81924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9600" dirty="0" err="1" smtClean="0">
                <a:solidFill>
                  <a:srgbClr val="DF673B"/>
                </a:solidFill>
                <a:latin typeface="Open Sans Light"/>
                <a:cs typeface="Open Sans Light"/>
              </a:rPr>
              <a:t>The</a:t>
            </a:r>
            <a:r>
              <a:rPr lang="hr-HR" sz="96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 Power </a:t>
            </a:r>
            <a:r>
              <a:rPr lang="en-US" sz="96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o</a:t>
            </a:r>
            <a:r>
              <a:rPr lang="hr-HR" sz="96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f Observation.</a:t>
            </a:r>
            <a:endParaRPr lang="hr-HR" sz="9600" dirty="0">
              <a:solidFill>
                <a:srgbClr val="DF673B"/>
              </a:solidFill>
              <a:latin typeface="Open Sans Light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4939" y="3439294"/>
            <a:ext cx="17531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“The  first  secret of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design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is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to notice.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”</a:t>
            </a:r>
          </a:p>
          <a:p>
            <a:endParaRPr lang="en-US" sz="4800" dirty="0" smtClean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- Tony Fadell, Apple</a:t>
            </a:r>
          </a:p>
        </p:txBody>
      </p:sp>
    </p:spTree>
    <p:extLst>
      <p:ext uri="{BB962C8B-B14F-4D97-AF65-F5344CB8AC3E}">
        <p14:creationId xmlns:p14="http://schemas.microsoft.com/office/powerpoint/2010/main" val="599249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se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Listen</a:t>
            </a:r>
            <a:r>
              <a:rPr lang="ro-RO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753387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A Model for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”Voice of the Customer”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06927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dership culture2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097554" y="2630521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For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Customer Pain and Delight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Empathy.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5820" y="4355463"/>
            <a:ext cx="110697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Find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Sources of Frustration 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Focus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On Experience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Get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“In Their Heads”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Users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1340476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24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Know your users: Continuously “Groom” Your Personas like you would your requirements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Personas.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38252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dership culture2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49105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For The Details.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accent1"/>
                </a:solidFill>
                <a:latin typeface="Open Sans Light"/>
                <a:cs typeface="Open Sans Light"/>
              </a:rPr>
              <a:t>A </a:t>
            </a:r>
            <a:r>
              <a:rPr lang="it-IT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Passion.</a:t>
            </a:r>
            <a:endParaRPr lang="it-IT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6341" y="4259688"/>
            <a:ext cx="11069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”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Details Matter” Mindset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Design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Thinking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Demanding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of High Quality</a:t>
            </a:r>
          </a:p>
        </p:txBody>
      </p:sp>
    </p:spTree>
    <p:extLst>
      <p:ext uri="{BB962C8B-B14F-4D97-AF65-F5344CB8AC3E}">
        <p14:creationId xmlns:p14="http://schemas.microsoft.com/office/powerpoint/2010/main" val="235330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ndard Card Temp_Health Team Assest 6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84929" y="1025352"/>
            <a:ext cx="15887591" cy="42484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Team Health Assessment.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141413" y="2609528"/>
            <a:ext cx="11964987" cy="52484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Measuring Pulse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9323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dership culture2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2654250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On Continuous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Innovation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A Hyper-</a:t>
            </a:r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Focus.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5947" y="4099475"/>
            <a:ext cx="110697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Measurement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and Data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Voice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of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Customer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Real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Time Strategy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Always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Learning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Continuous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Innovation Mindset</a:t>
            </a:r>
          </a:p>
          <a:p>
            <a:pPr marL="685800" indent="-685800">
              <a:buFont typeface="Arial"/>
              <a:buChar char="•"/>
            </a:pP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3614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nect microestrateg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72" y="-2359024"/>
            <a:ext cx="30729543" cy="1728536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0000" dirty="0">
                <a:solidFill>
                  <a:schemeClr val="accent4"/>
                </a:solidFill>
                <a:latin typeface="Open Sans Light"/>
                <a:cs typeface="Open Sans Light"/>
              </a:rPr>
              <a:t>Micro-</a:t>
            </a:r>
            <a:r>
              <a:rPr lang="hu-HU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strategy.</a:t>
            </a:r>
            <a:endParaRPr lang="pl-PL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02768" y="2668453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Continuous Innovation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488969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stomers journey new sequence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975535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2280" y="86582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HOW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Simon Sinek.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3699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stomers journey new sequence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506427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stomers journey new sequence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1382172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stomers journey new sequence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Your Customer’s Journey.</a:t>
            </a:r>
          </a:p>
        </p:txBody>
      </p:sp>
    </p:spTree>
    <p:extLst>
      <p:ext uri="{BB962C8B-B14F-4D97-AF65-F5344CB8AC3E}">
        <p14:creationId xmlns:p14="http://schemas.microsoft.com/office/powerpoint/2010/main" val="998807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</a:t>
            </a:r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Customer’s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Actual Journey.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6" descr="customers journey Vector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0"/>
            <a:ext cx="24384000" cy="137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8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Customers_Journey_02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Journey Framework.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0666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Awareness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1400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800" b="1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91153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800" b="1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68664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956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Customers_Journey_02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Thresholds.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0666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Awareness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1400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800" b="1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91153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800" b="1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168664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067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Customers_Journey_02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Journey Framework.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3408" y="7002016"/>
            <a:ext cx="5040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Investment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Behavior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3408" y="8946232"/>
            <a:ext cx="504056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Conversions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66738" y="7146032"/>
            <a:ext cx="5040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Regular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Usage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66738" y="8946232"/>
            <a:ext cx="504056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Active Users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68664" y="7146032"/>
            <a:ext cx="5040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Sharing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Behaviors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168664" y="8946232"/>
            <a:ext cx="504056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  <a:cs typeface="Open Sans"/>
              </a:rPr>
              <a:t>Feedback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0666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Awareness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1400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800" b="1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91153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800" b="1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68664" y="3486400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4097487" y="7318201"/>
            <a:ext cx="5040560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Trust Threshold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9325843" y="7706469"/>
            <a:ext cx="5817097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Loyalty Threshold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14626765" y="8081404"/>
            <a:ext cx="6566967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Open Sans"/>
                <a:cs typeface="Open Sans"/>
              </a:rPr>
              <a:t>Advocacy Threshold</a:t>
            </a:r>
            <a:endParaRPr kumimoji="0" lang="en-US" sz="4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527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roduct u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21792247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rgbClr val="DF673B"/>
                </a:solidFill>
                <a:latin typeface="Open Sans Light"/>
                <a:cs typeface="Open Sans Light"/>
              </a:rPr>
              <a:t>Measuring </a:t>
            </a:r>
            <a:r>
              <a:rPr lang="en-US" sz="10000" dirty="0" smtClean="0">
                <a:solidFill>
                  <a:srgbClr val="DF673B"/>
                </a:solidFill>
                <a:latin typeface="Open Sans Light"/>
                <a:cs typeface="Open Sans Light"/>
              </a:rPr>
              <a:t>Software Product Success</a:t>
            </a:r>
            <a:r>
              <a:rPr lang="en-US" sz="10000" dirty="0">
                <a:solidFill>
                  <a:srgbClr val="DF673B"/>
                </a:solidFill>
                <a:latin typeface="Open Sans Light"/>
                <a:cs typeface="Open Sans Light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2166600" y="6832600"/>
            <a:ext cx="38100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2166600" y="6832600"/>
            <a:ext cx="38100" cy="38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3168" y="5229686"/>
            <a:ext cx="504056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PRODUCT USAGE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65215" y="5284520"/>
            <a:ext cx="6135408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chemeClr val="bg1"/>
                </a:solidFill>
                <a:latin typeface="Open Sans"/>
                <a:cs typeface="Open Sans"/>
              </a:rPr>
              <a:t>PRODUCT OXYGEN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2768" y="2668453"/>
            <a:ext cx="11004549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Product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Usage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vs Product Oxygen </a:t>
            </a:r>
          </a:p>
        </p:txBody>
      </p:sp>
    </p:spTree>
    <p:extLst>
      <p:ext uri="{BB962C8B-B14F-4D97-AF65-F5344CB8AC3E}">
        <p14:creationId xmlns:p14="http://schemas.microsoft.com/office/powerpoint/2010/main" val="632921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duct usage K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22262421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Key </a:t>
            </a:r>
            <a:r>
              <a:rPr lang="en-U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Performance Indicators </a:t>
            </a:r>
            <a:r>
              <a:rPr lang="en-US" sz="10000" dirty="0">
                <a:solidFill>
                  <a:schemeClr val="accent3"/>
                </a:solidFill>
                <a:latin typeface="Open Sans Light"/>
                <a:cs typeface="Open Sans Light"/>
              </a:rPr>
              <a:t>(KPI’s)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936" y="5535143"/>
            <a:ext cx="8208912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BEHAVIOUR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MEASURES</a:t>
            </a:r>
            <a:endParaRPr lang="en-US" sz="44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0312" y="5535143"/>
            <a:ext cx="5040560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STAKEHOLDER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MEASURES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 flipV="1">
            <a:off x="3839072" y="7202348"/>
            <a:ext cx="5801700" cy="229679"/>
          </a:xfrm>
          <a:prstGeom prst="rect">
            <a:avLst/>
          </a:prstGeom>
          <a:solidFill>
            <a:srgbClr val="A1B5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14527204" y="7202348"/>
            <a:ext cx="5801700" cy="229679"/>
          </a:xfrm>
          <a:prstGeom prst="rect">
            <a:avLst/>
          </a:prstGeom>
          <a:solidFill>
            <a:srgbClr val="A1B5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68375" y="7578080"/>
            <a:ext cx="6014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/>
                </a:solidFill>
                <a:latin typeface="Open Sans"/>
                <a:cs typeface="Open Sans"/>
              </a:rPr>
              <a:t> Trust</a:t>
            </a: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/>
                </a:solidFill>
                <a:latin typeface="Open Sans"/>
                <a:cs typeface="Open Sans"/>
              </a:rPr>
              <a:t> Loyalty</a:t>
            </a:r>
            <a:endParaRPr lang="en-US" sz="48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/>
                </a:solidFill>
                <a:latin typeface="Open Sans"/>
                <a:cs typeface="Open Sans"/>
              </a:rPr>
              <a:t> Advocacy</a:t>
            </a:r>
            <a:endParaRPr lang="en-US" sz="48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48384" y="7650088"/>
            <a:ext cx="6014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ROI</a:t>
            </a:r>
            <a:endParaRPr lang="en-US" sz="4800" dirty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Growth</a:t>
            </a:r>
            <a:endParaRPr lang="en-US" sz="4800" dirty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285750" indent="-285750" algn="l">
              <a:buClr>
                <a:srgbClr val="A1B53A"/>
              </a:buClr>
              <a:buSzPct val="95000"/>
              <a:buFont typeface="Arial"/>
              <a:buChar char="•"/>
            </a:pP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Conversions</a:t>
            </a:r>
            <a:endParaRPr lang="en-US" sz="4800" dirty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57893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TX_ Metrics_Pyramid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929" y="983208"/>
            <a:ext cx="18937655" cy="23600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Product Metrics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0967864" y="12546632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nl-NL" sz="3600" b="1" dirty="0" smtClean="0">
                <a:solidFill>
                  <a:schemeClr val="accent1"/>
                </a:solidFill>
                <a:latin typeface="Open Sans"/>
                <a:cs typeface="Open Sans"/>
              </a:rPr>
              <a:t>Drive</a:t>
            </a:r>
            <a:endParaRPr lang="nl-NL" sz="3600" b="1" dirty="0">
              <a:solidFill>
                <a:schemeClr val="accent1"/>
              </a:solidFill>
              <a:latin typeface="Open Sans"/>
              <a:cs typeface="Open San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41413" y="2689666"/>
            <a:ext cx="8170267" cy="294419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Relationship Between Different Metrics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0904968" y="8578750"/>
            <a:ext cx="3337203" cy="202366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dirty="0" smtClean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dirty="0" smtClean="0">
                <a:solidFill>
                  <a:schemeClr val="bg1"/>
                </a:solidFill>
                <a:latin typeface="Open Sans"/>
                <a:cs typeface="Open Sans"/>
              </a:rPr>
              <a:t>Behavior</a:t>
            </a:r>
          </a:p>
          <a:p>
            <a:pPr>
              <a:lnSpc>
                <a:spcPts val="3520"/>
              </a:lnSpc>
            </a:pPr>
            <a:r>
              <a:rPr lang="en-US" dirty="0" smtClean="0">
                <a:solidFill>
                  <a:schemeClr val="bg1"/>
                </a:solidFill>
                <a:latin typeface="Open Sans"/>
                <a:cs typeface="Open Sans"/>
              </a:rPr>
              <a:t>Metrics</a:t>
            </a: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802626" y="4913784"/>
            <a:ext cx="3670923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ROI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0823848" y="6209928"/>
            <a:ext cx="3670923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NPS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2047984" y="7722096"/>
            <a:ext cx="4032448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Advocacy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855296" y="9234264"/>
            <a:ext cx="3670923" cy="115212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nl-NL" sz="3600" b="1" dirty="0">
                <a:solidFill>
                  <a:schemeClr val="accent1"/>
                </a:solidFill>
                <a:latin typeface="Open Sans"/>
                <a:cs typeface="Open Sans"/>
              </a:rPr>
              <a:t>Feeds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7783789" y="8578750"/>
            <a:ext cx="3337203" cy="202366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Feature</a:t>
            </a:r>
            <a:r>
              <a:rPr lang="en-US" b="1" dirty="0" smtClean="0">
                <a:solidFill>
                  <a:schemeClr val="bg1"/>
                </a:solidFill>
                <a:latin typeface="Open Sans"/>
                <a:cs typeface="Open Sans"/>
              </a:rPr>
              <a:t>-</a:t>
            </a:r>
          </a:p>
          <a:p>
            <a:pPr>
              <a:lnSpc>
                <a:spcPts val="3520"/>
              </a:lnSpc>
            </a:pPr>
            <a:r>
              <a:rPr lang="en-US" b="1" dirty="0" smtClean="0">
                <a:solidFill>
                  <a:schemeClr val="bg1"/>
                </a:solidFill>
                <a:latin typeface="Open Sans"/>
                <a:cs typeface="Open Sans"/>
              </a:rPr>
              <a:t>Level  </a:t>
            </a:r>
          </a:p>
          <a:p>
            <a:pPr>
              <a:lnSpc>
                <a:spcPts val="3520"/>
              </a:lnSpc>
            </a:pPr>
            <a:r>
              <a:rPr lang="en-US" b="1" dirty="0" smtClean="0">
                <a:solidFill>
                  <a:schemeClr val="bg1"/>
                </a:solidFill>
                <a:latin typeface="Open Sans"/>
                <a:cs typeface="Open Sans"/>
              </a:rPr>
              <a:t>Metrics</a:t>
            </a:r>
            <a:endParaRPr lang="en-US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5000312" y="4930824"/>
            <a:ext cx="6912768" cy="70304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20"/>
              </a:lnSpc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Business Outcome Metrics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5758716" y="6226968"/>
            <a:ext cx="6912768" cy="70304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20"/>
              </a:lnSpc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Customer Sentiment Metrics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12047984" y="9234264"/>
            <a:ext cx="4032448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Open Sans"/>
                <a:cs typeface="Open Sans"/>
              </a:rPr>
              <a:t>Loyalty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2047984" y="10674424"/>
            <a:ext cx="4032448" cy="79208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1330875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2280" y="86582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HOW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0272" y="68580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Simon Sinek.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36830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se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983207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10000" dirty="0" err="1" smtClean="0">
                <a:solidFill>
                  <a:schemeClr val="accent2"/>
                </a:solidFill>
                <a:latin typeface="Open Sans Light"/>
                <a:cs typeface="Open Sans Light"/>
              </a:rPr>
              <a:t>Listen</a:t>
            </a:r>
            <a:r>
              <a:rPr lang="ro-RO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.</a:t>
            </a:r>
            <a:endParaRPr lang="ro-RO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02768" y="2668453"/>
            <a:ext cx="753387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How To Identify Your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Customer’s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Needs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6746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8952" y="3185592"/>
            <a:ext cx="1842715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“People don’t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 until you show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it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to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them.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9265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8952" y="3185592"/>
            <a:ext cx="18427151" cy="95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“People don’t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 until you show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it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to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them.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tr-T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Steve Jobs</a:t>
            </a:r>
            <a:r>
              <a:rPr lang="en-US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.</a:t>
            </a:r>
          </a:p>
          <a:p>
            <a:pPr algn="ctr">
              <a:lnSpc>
                <a:spcPts val="10560"/>
              </a:lnSpc>
            </a:pPr>
            <a:endParaRPr lang="en-US" sz="6400" dirty="0" smtClean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01514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4976" y="2107916"/>
            <a:ext cx="1842715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“It isn’t normal to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we want. It’s a rare and difficult psychological achievement.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49998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4976" y="2107916"/>
            <a:ext cx="1842715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“It isn’t normal to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know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we want. It’s a rare and difficult psychological achievement.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Abraham Maslow.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67538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6954" y="3203291"/>
            <a:ext cx="196061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“If I had asked my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customers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wanted, they would’ve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said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faster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horses.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1715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6954" y="3203291"/>
            <a:ext cx="19606166" cy="8156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“If I had asked my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customers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wanted, they would’ve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said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faster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horses.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fr-FR" sz="6400" dirty="0">
                <a:solidFill>
                  <a:schemeClr val="bg1"/>
                </a:solidFill>
                <a:latin typeface="Open Sans Light"/>
                <a:cs typeface="Open Sans Light"/>
              </a:rPr>
              <a:t>– Henry </a:t>
            </a:r>
            <a:r>
              <a:rPr lang="fr-F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Ford.</a:t>
            </a:r>
            <a:endParaRPr lang="fr-FR" sz="6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9773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6954" y="3203291"/>
            <a:ext cx="19606166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“If I had asked my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customers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what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they wanted, they would’ve 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said</a:t>
            </a:r>
          </a:p>
          <a:p>
            <a:pPr algn="ctr">
              <a:lnSpc>
                <a:spcPts val="10560"/>
              </a:lnSpc>
            </a:pP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faster </a:t>
            </a:r>
            <a:r>
              <a:rPr lang="en-US" sz="6400" dirty="0">
                <a:solidFill>
                  <a:schemeClr val="accent1"/>
                </a:solidFill>
                <a:latin typeface="Open Sans Light"/>
                <a:cs typeface="Open Sans Light"/>
              </a:rPr>
              <a:t>horses.</a:t>
            </a:r>
            <a:r>
              <a:rPr lang="en-US" sz="64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”</a:t>
            </a: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r>
              <a:rPr lang="fr-FR" sz="6400" dirty="0">
                <a:solidFill>
                  <a:schemeClr val="bg1"/>
                </a:solidFill>
                <a:latin typeface="Open Sans Light"/>
                <a:cs typeface="Open Sans Light"/>
              </a:rPr>
              <a:t>– </a:t>
            </a:r>
            <a:r>
              <a:rPr lang="fr-FR" sz="64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Unknown</a:t>
            </a:r>
            <a:r>
              <a:rPr lang="fr-F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 (but </a:t>
            </a:r>
            <a:r>
              <a:rPr lang="fr-FR" sz="6400" dirty="0">
                <a:solidFill>
                  <a:schemeClr val="bg1"/>
                </a:solidFill>
                <a:latin typeface="Open Sans Light"/>
                <a:cs typeface="Open Sans Light"/>
              </a:rPr>
              <a:t>W</a:t>
            </a:r>
            <a:r>
              <a:rPr lang="fr-FR" sz="64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ise) Consultant.</a:t>
            </a:r>
            <a:endParaRPr lang="fr-FR" sz="6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ts val="10560"/>
              </a:lnSpc>
            </a:pPr>
            <a:endParaRPr lang="en-US" sz="64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8591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TX_Voice_of_Customer_Chart_05192017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92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</a:t>
            </a:r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Voice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of </a:t>
            </a:r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Customer.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74776" y="4193704"/>
            <a:ext cx="9289032" cy="460851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model for maximizing our understanding of needs and wants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Passive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Active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72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Voice_of_Customer_Chart_0519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2849" y="5373214"/>
            <a:ext cx="8073773" cy="313931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Surveys  (NPS)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Focus Groups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Communities 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User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Studies &amp; Testing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1209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Surveys </a:t>
            </a:r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Focus</a:t>
            </a:r>
          </a:p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Groups</a:t>
            </a:r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01739" y="4193704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o-RO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Active/Direct</a:t>
            </a:r>
            <a:endParaRPr lang="ro-RO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Passive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Active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233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on sine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92667" y="5616222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2280" y="10386392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WHAT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2280" y="86582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HOW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0272" y="6858000"/>
            <a:ext cx="2312273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b="1" dirty="0" smtClean="0">
                <a:solidFill>
                  <a:schemeClr val="bg1"/>
                </a:solidFill>
                <a:latin typeface="Open Sans"/>
                <a:cs typeface="Open Sans"/>
              </a:rPr>
              <a:t>WHY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84929" y="1017935"/>
            <a:ext cx="20712127" cy="303175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Start With Why.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141413" y="4337720"/>
            <a:ext cx="10790237" cy="36555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“People don’t buy what you do,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They buy why you do it."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2850" y="6490992"/>
            <a:ext cx="7306742" cy="123110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- Simon Sinek</a:t>
            </a:r>
            <a:endParaRPr lang="en-US" sz="4800" kern="12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91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Voice_of_Customer_Chart_05192017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8752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User Feedback.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2768" y="2609528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Passive/</a:t>
            </a:r>
            <a:r>
              <a:rPr lang="pt-BR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Direct</a:t>
            </a:r>
            <a:endParaRPr lang="pt-BR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0760" y="3862027"/>
            <a:ext cx="9394975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Feedback 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Customer Service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 </a:t>
            </a: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Calls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Passive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Active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Indirect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502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X_Voice_of_Customer_Chart_05192017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1025352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Activity Analysis.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02768" y="2671477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Passive/</a:t>
            </a:r>
            <a:r>
              <a:rPr lang="pt-BR" sz="4800" dirty="0" err="1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Indirect</a:t>
            </a:r>
            <a:r>
              <a:rPr lang="pt-BR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 </a:t>
            </a:r>
            <a:endParaRPr lang="pt-BR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2849" y="3953289"/>
            <a:ext cx="8073773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Competitive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Analysis </a:t>
            </a: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Analytics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Service </a:t>
            </a:r>
            <a:r>
              <a:rPr lang="en-US" sz="4800" kern="1200" dirty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Logs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Passive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Active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301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X_Voice_of_Customer_Chart_05192017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3217" y="1025352"/>
            <a:ext cx="18937655" cy="191166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chemeClr val="accent2"/>
                </a:solidFill>
                <a:latin typeface="Open Sans Light"/>
                <a:cs typeface="Open Sans Light"/>
              </a:rPr>
              <a:t>Workshops. 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4776" y="2668453"/>
            <a:ext cx="8567467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o-RO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Active/Indirect</a:t>
            </a:r>
            <a:endParaRPr lang="ro-RO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760" y="3971873"/>
            <a:ext cx="8073773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Team Surveys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  <a:p>
            <a:pPr marR="0" lvl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kern="1200" dirty="0" smtClean="0">
                <a:solidFill>
                  <a:schemeClr val="bg1"/>
                </a:solidFill>
                <a:latin typeface="Open Sans Light"/>
                <a:ea typeface="+mn-ea"/>
                <a:cs typeface="Open Sans Light"/>
              </a:rPr>
              <a:t>- Workshops</a:t>
            </a:r>
            <a:endParaRPr lang="en-US" sz="4800" kern="1200" dirty="0">
              <a:solidFill>
                <a:schemeClr val="bg1"/>
              </a:solidFill>
              <a:latin typeface="Open Sans Light"/>
              <a:ea typeface="+mn-ea"/>
              <a:cs typeface="Open Sans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520592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Surveys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Focus Groups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406198" y="5705872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User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Feedback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406198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Activity</a:t>
            </a:r>
          </a:p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Analysis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500709" y="9522296"/>
            <a:ext cx="3895055" cy="11521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20"/>
              </a:lnSpc>
            </a:pPr>
            <a:r>
              <a:rPr lang="en-US" sz="3600" b="1" dirty="0">
                <a:solidFill>
                  <a:schemeClr val="bg1"/>
                </a:solidFill>
                <a:latin typeface="Open Sans"/>
                <a:cs typeface="Open Sans"/>
              </a:rPr>
              <a:t>Workshops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6136" y="1881319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Passive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10360" y="1881319"/>
            <a:ext cx="3885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ct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Active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7668" y="4545615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Direct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7668" y="8586192"/>
            <a:ext cx="393240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lvl="1" indent="0" algn="r" rtl="0" latinLnBrk="1" hangingPunct="0"/>
            <a:r>
              <a:rPr lang="tr-TR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Indirect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676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e backlog for deck3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The Backlog.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23848" y="3473624"/>
            <a:ext cx="2462560" cy="215443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4"/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 smtClean="0">
              <a:solidFill>
                <a:schemeClr val="accent4"/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41413" y="2609528"/>
            <a:ext cx="7029821" cy="52484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The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Future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of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a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Software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Product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76976" y="3689648"/>
            <a:ext cx="2160240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dirty="0" smtClean="0">
                <a:solidFill>
                  <a:schemeClr val="accent2"/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rPr>
              <a:t>(Themes)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Open Sans Light"/>
              <a:cs typeface="Open Sans Light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28904" y="5849888"/>
            <a:ext cx="2808312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3"/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(Epics)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92800" y="8314419"/>
            <a:ext cx="3744416" cy="209287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DF673B"/>
                </a:solidFill>
                <a:latin typeface="Open Sans"/>
                <a:cs typeface="Open Sans"/>
              </a:rPr>
              <a:t>EXECUTABLE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rgbClr val="DF673B"/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(Stories)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92800" y="10429366"/>
            <a:ext cx="3744416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DF673B"/>
                </a:solidFill>
                <a:latin typeface="Open Sans"/>
                <a:cs typeface="Open Sans"/>
              </a:rPr>
              <a:t>NEXT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816736" y="11869526"/>
            <a:ext cx="4320480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DF673B"/>
                </a:solidFill>
                <a:latin typeface="Open Sans"/>
                <a:cs typeface="Open Sans"/>
              </a:rPr>
              <a:t>CURRENT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23848" y="5489848"/>
            <a:ext cx="2736304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T-shirt 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4"/>
                </a:solidFill>
                <a:latin typeface="Open Sans"/>
                <a:cs typeface="Open Sans"/>
              </a:rPr>
              <a:t>Prioritize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23848" y="8220345"/>
            <a:ext cx="2736304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Define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23848" y="10645390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3200" dirty="0">
                <a:solidFill>
                  <a:schemeClr val="accent4"/>
                </a:solidFill>
                <a:latin typeface="Open Sans"/>
                <a:cs typeface="Open Sans"/>
              </a:rPr>
              <a:t>Sprint Plan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95856" y="11941534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sz="3200" dirty="0">
                <a:solidFill>
                  <a:schemeClr val="accent4"/>
                </a:solidFill>
                <a:latin typeface="Open Sans"/>
                <a:cs typeface="Open Sans"/>
              </a:rPr>
              <a:t>Execute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766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backlog for deck3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The Backlog.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23848" y="3473624"/>
            <a:ext cx="2462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4"/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76976" y="3689648"/>
            <a:ext cx="2160240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dirty="0" smtClean="0">
                <a:solidFill>
                  <a:schemeClr val="accent2"/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rPr>
              <a:t>(Themes)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Open Sans Light"/>
              <a:cs typeface="Open Sans Light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28904" y="5849888"/>
            <a:ext cx="2808312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(Epics)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392800" y="8314419"/>
            <a:ext cx="3744416" cy="209287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EXECUTABLE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(Stories)</a:t>
            </a: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392800" y="10429366"/>
            <a:ext cx="3744416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NEXT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16736" y="11869526"/>
            <a:ext cx="4320480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CURRENT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23848" y="5489848"/>
            <a:ext cx="2736304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T-shirt 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Prioritize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23848" y="8220345"/>
            <a:ext cx="2736304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Define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823848" y="10645390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Sprint Plan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95856" y="11941534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Execute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141413" y="2609528"/>
            <a:ext cx="7029821" cy="52484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The </a:t>
            </a:r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Idea Funnel. 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42558" y="3867999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6395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 backlog for deck3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The Backlog.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23848" y="3473624"/>
            <a:ext cx="2462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76976" y="3689648"/>
            <a:ext cx="2160240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(Themes)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 Light"/>
              <a:cs typeface="Open Sans Light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28904" y="5849888"/>
            <a:ext cx="2808312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3"/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(Epics)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92800" y="8314419"/>
            <a:ext cx="3744416" cy="209287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EXECUTABLE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(Stories)</a:t>
            </a: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cs typeface="Open Sans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92800" y="10429366"/>
            <a:ext cx="3744416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NEXT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16736" y="11869526"/>
            <a:ext cx="4320480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CURRENT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23848" y="5489848"/>
            <a:ext cx="2736304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T-shirt 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4"/>
                </a:solidFill>
                <a:latin typeface="Open Sans"/>
                <a:cs typeface="Open Sans"/>
              </a:rPr>
              <a:t>Prioritize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23848" y="8220345"/>
            <a:ext cx="2736304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Define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823848" y="10645390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Sprint Plan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95856" y="11941534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Execute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141413" y="2609528"/>
            <a:ext cx="7029821" cy="52484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The Roadmap</a:t>
            </a:r>
          </a:p>
          <a:p>
            <a:pPr algn="l"/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MLTB: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Minimum Long Term Backlog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56395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acklog for deck3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The Backlog.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23848" y="3473624"/>
            <a:ext cx="2462560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976976" y="3689648"/>
            <a:ext cx="2160240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IDEAS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 Light"/>
                <a:cs typeface="Open Sans Light"/>
              </a:rPr>
              <a:t>(Themes)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FillTx/>
              <a:latin typeface="Open Sans Light"/>
              <a:cs typeface="Open Sans Light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328904" y="5849888"/>
            <a:ext cx="2808312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(Epics)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392800" y="8314419"/>
            <a:ext cx="3744416" cy="209287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DF673B"/>
                </a:solidFill>
                <a:latin typeface="Open Sans"/>
                <a:cs typeface="Open Sans"/>
              </a:rPr>
              <a:t>EXECUTABLE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rgbClr val="DF673B"/>
                </a:solidFill>
                <a:latin typeface="Open Sans"/>
                <a:cs typeface="Open Sans"/>
              </a:rPr>
              <a:t>BACKLOG</a:t>
            </a:r>
          </a:p>
          <a:p>
            <a:pPr algn="r" rtl="0" latinLnBrk="1" hangingPunct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(Stories)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u="none" strike="noStrike" cap="none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392800" y="10429366"/>
            <a:ext cx="3744416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DF673B"/>
                </a:solidFill>
                <a:latin typeface="Open Sans"/>
                <a:cs typeface="Open Sans"/>
              </a:rPr>
              <a:t>NEXT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816736" y="11869526"/>
            <a:ext cx="4320480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DF673B"/>
                </a:solidFill>
                <a:latin typeface="Open Sans"/>
                <a:cs typeface="Open Sans"/>
              </a:rPr>
              <a:t>CURRENT SPRINT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rgbClr val="DF673B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23848" y="5489848"/>
            <a:ext cx="2736304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T-shirt 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Open Sans"/>
                <a:cs typeface="Open Sans"/>
              </a:rPr>
              <a:t>Prioritize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23848" y="8220345"/>
            <a:ext cx="2736304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Size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Prioritize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4"/>
                </a:solidFill>
                <a:latin typeface="Open Sans"/>
                <a:cs typeface="Open Sans"/>
              </a:rPr>
              <a:t>Define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823848" y="10645390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3200" dirty="0">
                <a:solidFill>
                  <a:schemeClr val="accent4"/>
                </a:solidFill>
                <a:latin typeface="Open Sans"/>
                <a:cs typeface="Open Sans"/>
              </a:rPr>
              <a:t>Sprint Plan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895856" y="11941534"/>
            <a:ext cx="2736304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sz="3200" dirty="0">
                <a:solidFill>
                  <a:schemeClr val="accent4"/>
                </a:solidFill>
                <a:latin typeface="Open Sans"/>
                <a:cs typeface="Open Sans"/>
              </a:rPr>
              <a:t>Execute</a:t>
            </a:r>
            <a:endParaRPr kumimoji="0" lang="en-US" sz="32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141413" y="2609528"/>
            <a:ext cx="7029821" cy="52484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MVB: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Minimum Viable Backlog</a:t>
            </a:r>
          </a:p>
          <a:p>
            <a:pPr algn="l"/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OB: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Optimum Backlog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56395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berg effect NEW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Iceberg Principle.</a:t>
            </a:r>
            <a:endParaRPr lang="en-US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28704" y="498579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USABLE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28704" y="685800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RISK MANAGED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28704" y="8802216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FUTURE READY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28704" y="1053040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SUPPORTABLE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62808" y="5831306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FUNCTIONAL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62808" y="7509556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EFFICIENTLY </a:t>
            </a:r>
            <a:endParaRPr lang="en-US" b="1" smtClean="0">
              <a:solidFill>
                <a:schemeClr val="bg1">
                  <a:lumMod val="85000"/>
                </a:schemeClr>
              </a:solidFill>
              <a:latin typeface="Open Sans"/>
              <a:cs typeface="Open Sans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BUILT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62808" y="964773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PERFORMANT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86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backlog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49" y="-3980930"/>
            <a:ext cx="32441968" cy="182559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Risk Managed.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6341" y="2937017"/>
            <a:ext cx="110697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Secure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Compliant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Licensed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Auditable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3914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acklog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49" y="-3980930"/>
            <a:ext cx="32441968" cy="182559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Efficiently Built.</a:t>
            </a:r>
            <a:endParaRPr lang="en-US" sz="100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6341" y="2949933"/>
            <a:ext cx="11069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Standardized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Toolsets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Best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Coding Practices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Source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Controlled</a:t>
            </a:r>
          </a:p>
        </p:txBody>
      </p:sp>
    </p:spTree>
    <p:extLst>
      <p:ext uri="{BB962C8B-B14F-4D97-AF65-F5344CB8AC3E}">
        <p14:creationId xmlns:p14="http://schemas.microsoft.com/office/powerpoint/2010/main" val="1217436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51" y="-6779"/>
            <a:ext cx="24561851" cy="1396955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895856" y="7578080"/>
            <a:ext cx="1512168" cy="0"/>
          </a:xfrm>
          <a:prstGeom prst="line">
            <a:avLst/>
          </a:prstGeom>
          <a:noFill/>
          <a:ln w="31750" cap="flat">
            <a:solidFill>
              <a:schemeClr val="bg1">
                <a:lumMod val="75000"/>
              </a:schemeClr>
            </a:solidFill>
            <a:prstDash val="solid"/>
            <a:miter lim="800000"/>
            <a:headEnd type="oval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2408024" y="6497960"/>
            <a:ext cx="0" cy="1080120"/>
          </a:xfrm>
          <a:prstGeom prst="line">
            <a:avLst/>
          </a:prstGeom>
          <a:noFill/>
          <a:ln w="31750" cap="flat">
            <a:solidFill>
              <a:schemeClr val="bg1">
                <a:lumMod val="75000"/>
              </a:schemeClr>
            </a:solidFill>
            <a:prstDash val="solid"/>
            <a:miter lim="800000"/>
            <a:head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/>
          <p:cNvCxnSpPr/>
          <p:nvPr/>
        </p:nvCxnSpPr>
        <p:spPr>
          <a:xfrm>
            <a:off x="12408024" y="6497960"/>
            <a:ext cx="1008112" cy="0"/>
          </a:xfrm>
          <a:prstGeom prst="line">
            <a:avLst/>
          </a:prstGeom>
          <a:noFill/>
          <a:ln w="31750" cap="flat">
            <a:solidFill>
              <a:schemeClr val="bg1">
                <a:lumMod val="75000"/>
              </a:schemeClr>
            </a:solidFill>
            <a:prstDash val="solid"/>
            <a:miter lim="800000"/>
            <a:head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86725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>
                <a:solidFill>
                  <a:srgbClr val="DF673B"/>
                </a:solidFill>
                <a:latin typeface="Open Sans Light"/>
                <a:cs typeface="Open Sans Light"/>
              </a:rPr>
              <a:t>Future Ready.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6341" y="2939155"/>
            <a:ext cx="110697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Reusable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Modular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Debt </a:t>
            </a:r>
            <a:r>
              <a:rPr lang="en-US" sz="4800" dirty="0">
                <a:solidFill>
                  <a:schemeClr val="bg1"/>
                </a:solidFill>
                <a:latin typeface="Open Sans Light"/>
                <a:cs typeface="Open Sans Light"/>
              </a:rPr>
              <a:t>Managed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Documented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pic>
        <p:nvPicPr>
          <p:cNvPr id="3" name="Picture 2" descr="the backlog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456" y="-3980930"/>
            <a:ext cx="32441968" cy="182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56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acklog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49" y="-3980930"/>
            <a:ext cx="32441968" cy="182559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Performant</a:t>
            </a:r>
            <a:endParaRPr lang="nb-NO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6341" y="2940952"/>
            <a:ext cx="11069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Responsive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Scalable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Reliable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5664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8492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0000" dirty="0">
                <a:solidFill>
                  <a:schemeClr val="bg1">
                    <a:lumMod val="85000"/>
                  </a:schemeClr>
                </a:solidFill>
                <a:latin typeface="Open Sans Light"/>
                <a:cs typeface="Open Sans Light"/>
              </a:rPr>
              <a:t>Supportable.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6341" y="3041676"/>
            <a:ext cx="110697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Serviceable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Testable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Traceable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Maintainable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- Deployable</a:t>
            </a:r>
            <a:endParaRPr lang="en-US" sz="48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pic>
        <p:nvPicPr>
          <p:cNvPr id="2" name="Picture 1" descr="the backlog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3" y="-3980930"/>
            <a:ext cx="32441968" cy="182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0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eberg effect graph check boxes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24374131" cy="13716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31209" y="1025352"/>
            <a:ext cx="18937655" cy="7576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0000" dirty="0">
                <a:solidFill>
                  <a:schemeClr val="accent2"/>
                </a:solidFill>
                <a:latin typeface="Open Sans Light"/>
                <a:cs typeface="Open Sans Light"/>
              </a:rPr>
              <a:t>The Balancing </a:t>
            </a:r>
            <a:r>
              <a:rPr lang="pt-BR" sz="10000" dirty="0" smtClean="0">
                <a:solidFill>
                  <a:schemeClr val="accent2"/>
                </a:solidFill>
                <a:latin typeface="Open Sans Light"/>
                <a:cs typeface="Open Sans Light"/>
              </a:rPr>
              <a:t>Act.</a:t>
            </a:r>
            <a:endParaRPr lang="en-US" sz="10000" dirty="0">
              <a:solidFill>
                <a:schemeClr val="accent2"/>
              </a:solidFill>
              <a:latin typeface="Open Sans Light"/>
              <a:cs typeface="Open Sans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41413" y="2689665"/>
            <a:ext cx="9334077" cy="524845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Your Team Has To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Choose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1040" y="476976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accent2"/>
                </a:solidFill>
                <a:latin typeface="Open Sans"/>
                <a:cs typeface="Open Sans"/>
              </a:rPr>
              <a:t>RISK MANAGED</a:t>
            </a:r>
            <a:endParaRPr lang="de-DE" b="1" dirty="0">
              <a:solidFill>
                <a:schemeClr val="accent2"/>
              </a:solidFill>
              <a:latin typeface="Open Sans"/>
              <a:cs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1040" y="6295873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accent4"/>
                </a:solidFill>
                <a:latin typeface="Open Sans"/>
                <a:cs typeface="Open Sans"/>
              </a:rPr>
              <a:t>EFFICIENTLY </a:t>
            </a:r>
            <a:endParaRPr lang="en-US" b="1" smtClean="0">
              <a:solidFill>
                <a:schemeClr val="accent4"/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accent4"/>
                </a:solidFill>
                <a:latin typeface="Open Sans"/>
                <a:cs typeface="Open Sans"/>
              </a:rPr>
              <a:t>BUILT</a:t>
            </a:r>
            <a:endParaRPr lang="en-US" b="1" dirty="0">
              <a:solidFill>
                <a:schemeClr val="accent4"/>
              </a:solidFill>
              <a:latin typeface="Open Sans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40" y="837016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rgbClr val="DF673B"/>
                </a:solidFill>
                <a:latin typeface="Open Sans"/>
                <a:cs typeface="Open Sans"/>
              </a:rPr>
              <a:t>FUTURE READY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1040" y="1002635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accent1"/>
                </a:solidFill>
                <a:latin typeface="Open Sans"/>
                <a:cs typeface="Open Sans"/>
              </a:rPr>
              <a:t>PERFORMANT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1040" y="1170111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SUPPORTABLE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68064" y="440972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>
                <a:solidFill>
                  <a:schemeClr val="bg1"/>
                </a:solidFill>
                <a:latin typeface="Open Sans"/>
                <a:cs typeface="Open Sans"/>
              </a:rPr>
              <a:t>Compliant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68064" y="5211107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dirty="0">
                <a:solidFill>
                  <a:schemeClr val="bg1"/>
                </a:solidFill>
                <a:latin typeface="Open Sans"/>
                <a:cs typeface="Open Sans"/>
              </a:rPr>
              <a:t>Secure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68064" y="6119338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Source Managed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68064" y="6992725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  <a:latin typeface="Open Sans"/>
                <a:cs typeface="Open Sans"/>
              </a:rPr>
              <a:t>Reusable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68064" y="7928829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dirty="0">
                <a:solidFill>
                  <a:schemeClr val="bg1"/>
                </a:solidFill>
                <a:latin typeface="Open Sans"/>
                <a:cs typeface="Open Sans"/>
              </a:rPr>
              <a:t>Modular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68064" y="8720917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Extensible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68064" y="9594304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Scalable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68064" y="10395683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Reliable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68064" y="11259779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o-RO" dirty="0">
                <a:solidFill>
                  <a:schemeClr val="bg1"/>
                </a:solidFill>
                <a:latin typeface="Open Sans"/>
                <a:cs typeface="Open Sans"/>
              </a:rPr>
              <a:t>Serviceable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768064" y="12051867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dirty="0" err="1">
                <a:solidFill>
                  <a:schemeClr val="bg1"/>
                </a:solidFill>
                <a:latin typeface="Open Sans"/>
                <a:cs typeface="Open Sans"/>
              </a:rPr>
              <a:t>Testable</a:t>
            </a:r>
            <a:endParaRPr lang="de-DE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68671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Dimensions</a:t>
            </a:r>
          </a:p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of Quality.</a:t>
            </a:r>
            <a:endParaRPr lang="pl-PL" sz="10000" dirty="0">
              <a:solidFill>
                <a:srgbClr val="FFAF30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7584" y="1117848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USABLE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96656" y="10962456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RISK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MANAGED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68864" y="822615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FUTURE READY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20792" y="448683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SUPPORTABLE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68464" y="289756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FUNCTIONAL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3176" y="3270968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EFFICIENTLY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BUILT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352" y="820757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PERFORMANT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02768" y="4193704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Every Product has </a:t>
            </a:r>
          </a:p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a Risk Profile</a:t>
            </a:r>
          </a:p>
        </p:txBody>
      </p:sp>
      <p:pic>
        <p:nvPicPr>
          <p:cNvPr id="4" name="Picture 3" descr="ITX_Dimensions_of_Quality_0503201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63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02768" y="4193704"/>
            <a:ext cx="11002961" cy="188529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Every Product’s Risk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Profile is Different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Dimensions</a:t>
            </a:r>
          </a:p>
          <a:p>
            <a:pPr algn="l"/>
            <a:r>
              <a:rPr lang="en-US" sz="10000" dirty="0" smtClean="0">
                <a:solidFill>
                  <a:srgbClr val="FFAF30"/>
                </a:solidFill>
                <a:latin typeface="Open Sans Light"/>
                <a:cs typeface="Open Sans Light"/>
              </a:rPr>
              <a:t>of Quality.</a:t>
            </a:r>
            <a:endParaRPr lang="pl-PL" sz="10000" dirty="0">
              <a:solidFill>
                <a:srgbClr val="FFAF30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7584" y="1117848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USABLE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96656" y="10962456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RISK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MANAGED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68864" y="822615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FUTURE READY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20792" y="4486832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SUPPORTABLE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68464" y="289756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FUNCTIONAL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3176" y="3270968"/>
            <a:ext cx="446449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EFFICIENTLY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BUILT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352" y="8207570"/>
            <a:ext cx="4464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  <a:latin typeface="Open Sans"/>
                <a:cs typeface="Open Sans"/>
              </a:rPr>
              <a:t>PERFORMANT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6" name="Picture 5" descr="ITX_Dimensions_of_Quality_05032017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48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84488" y="3695473"/>
            <a:ext cx="4756372" cy="307220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2000" dirty="0" smtClean="0">
                <a:solidFill>
                  <a:srgbClr val="DF9A3A"/>
                </a:solidFill>
                <a:latin typeface="Open Sans Light"/>
                <a:cs typeface="Open Sans Light"/>
              </a:rPr>
              <a:t>Pull:</a:t>
            </a:r>
            <a:endParaRPr lang="en-US" sz="12000" dirty="0">
              <a:solidFill>
                <a:srgbClr val="DF9A3A"/>
              </a:solidFill>
              <a:latin typeface="Open Sans Light"/>
              <a:cs typeface="Open Sans Ligh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10947" y="5705261"/>
            <a:ext cx="7613794" cy="2952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Creating Software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People</a:t>
            </a:r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Can’t Live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Without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6" descr="pull graph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90" y="1249052"/>
            <a:ext cx="13679926" cy="102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5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5352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sz="9600" dirty="0" smtClean="0">
                <a:solidFill>
                  <a:schemeClr val="accent4"/>
                </a:solidFill>
                <a:latin typeface="Open Sans Light"/>
                <a:cs typeface="Open Sans Light"/>
              </a:rPr>
              <a:t>Questions.</a:t>
            </a:r>
            <a:endParaRPr lang="pl-PL" sz="9600" dirty="0">
              <a:solidFill>
                <a:schemeClr val="accent4"/>
              </a:solidFill>
              <a:latin typeface="Open Sans Light"/>
              <a:cs typeface="Open Sans Light"/>
            </a:endParaRPr>
          </a:p>
        </p:txBody>
      </p:sp>
      <p:pic>
        <p:nvPicPr>
          <p:cNvPr id="6" name="Picture 5" descr="move touch insp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7" y="5993904"/>
            <a:ext cx="5460170" cy="4104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704" y="10309720"/>
            <a:ext cx="2619304" cy="50872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MOVE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0128" y="7861448"/>
            <a:ext cx="2619304" cy="50872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INSPIRE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7920" y="9090248"/>
            <a:ext cx="2619304" cy="50872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TOUCH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pic>
        <p:nvPicPr>
          <p:cNvPr id="2" name="Picture 1" descr="han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80" y="1016000"/>
            <a:ext cx="12700000" cy="1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60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201739" y="496541"/>
            <a:ext cx="5818909" cy="77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4929" y="1023884"/>
            <a:ext cx="18937655" cy="24497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sz="10000" dirty="0" smtClean="0">
                <a:solidFill>
                  <a:schemeClr val="accent3"/>
                </a:solidFill>
                <a:latin typeface="Open Sans Light"/>
                <a:cs typeface="Open Sans Light"/>
              </a:rPr>
              <a:t>References.</a:t>
            </a:r>
            <a:endParaRPr lang="pl-PL" sz="10000" dirty="0">
              <a:solidFill>
                <a:schemeClr val="accent3"/>
              </a:solidFill>
              <a:latin typeface="Open Sans Light"/>
              <a:cs typeface="Open Sans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201739" y="2681536"/>
            <a:ext cx="12070381" cy="129614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Standing Upon The Shoulders of </a:t>
            </a:r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Giants.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6905" y="4337720"/>
            <a:ext cx="20738304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Golden Circle: Attributed to Simon Sinek; Start With Why(2011)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https://www.startwithwhy.com/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10" name="Picture 9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25" b="48810"/>
          <a:stretch/>
        </p:blipFill>
        <p:spPr>
          <a:xfrm>
            <a:off x="886744" y="4193704"/>
            <a:ext cx="1345176" cy="1176696"/>
          </a:xfrm>
          <a:prstGeom prst="rect">
            <a:avLst/>
          </a:prstGeom>
        </p:spPr>
      </p:pic>
      <p:pic>
        <p:nvPicPr>
          <p:cNvPr id="12" name="Picture 11" descr="icons line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4" r="2074" b="47491"/>
          <a:stretch/>
        </p:blipFill>
        <p:spPr>
          <a:xfrm>
            <a:off x="886744" y="6912129"/>
            <a:ext cx="1271587" cy="12070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26905" y="7175913"/>
            <a:ext cx="20738304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Self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Determination Theory: Adapted from Edward Deci and Richard Ryan’s work: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http://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selfdeterminationtheory.org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24" name="Picture 23" descr="icons lines3-01 cop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3" t="56630" r="3321" b="12431"/>
          <a:stretch/>
        </p:blipFill>
        <p:spPr>
          <a:xfrm>
            <a:off x="1102768" y="5786264"/>
            <a:ext cx="914400" cy="711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61441" y="5316051"/>
            <a:ext cx="20018223" cy="13849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Johari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Window (Knowns to Unknown Unknowns): Attributed to Joseph Luft and Harrington Ingham (Jo + Hari)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 https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://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en.wikipedia.org</a:t>
            </a:r>
            <a:r>
              <a:rPr lang="en-US" sz="2600" dirty="0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/wiki/</a:t>
            </a:r>
            <a:r>
              <a:rPr lang="en-US" sz="2600" dirty="0" err="1" smtClean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Johari_window</a:t>
            </a:r>
            <a:endParaRPr lang="en-US" sz="2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56060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8057" y="2937017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move touch insp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0" y="2566574"/>
            <a:ext cx="11150600" cy="838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586" y="11169017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MOVE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65848" y="6194610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INSPIRE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76579" y="8761193"/>
            <a:ext cx="2619304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Open Sans"/>
                <a:cs typeface="Open Sans"/>
              </a:rPr>
              <a:t>TOUCH</a:t>
            </a:r>
            <a:endParaRPr kumimoji="0" lang="en-US" sz="4400" b="1" u="none" strike="noStrike" cap="none" spc="0" normalizeH="0" baseline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FillTx/>
              <a:latin typeface="Open Sans"/>
              <a:cs typeface="Open Sans"/>
              <a:sym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4929" y="1017934"/>
            <a:ext cx="18937655" cy="44346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A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Shared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 </a:t>
            </a:r>
            <a:r>
              <a:rPr lang="tr-TR" sz="10000" dirty="0" err="1" smtClean="0">
                <a:solidFill>
                  <a:schemeClr val="accent1"/>
                </a:solidFill>
                <a:latin typeface="Open Sans Light"/>
                <a:cs typeface="Open Sans Light"/>
              </a:rPr>
              <a:t>Goal</a:t>
            </a:r>
            <a:r>
              <a:rPr lang="tr-TR" sz="10000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.</a:t>
            </a:r>
            <a:endParaRPr lang="en-US" sz="10000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23056" y="2604257"/>
            <a:ext cx="10645774" cy="140418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 smtClean="0">
                <a:solidFill>
                  <a:schemeClr val="tx1">
                    <a:lumMod val="10000"/>
                    <a:lumOff val="90000"/>
                  </a:schemeClr>
                </a:solidFill>
                <a:latin typeface="Open Sans Light"/>
                <a:cs typeface="Open Sans Light"/>
              </a:rPr>
              <a:t>The Mission and the Mantra</a:t>
            </a:r>
            <a:endParaRPr lang="en-US" sz="4800" dirty="0">
              <a:solidFill>
                <a:schemeClr val="tx1">
                  <a:lumMod val="10000"/>
                  <a:lumOff val="90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6658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">
  <a:themeElements>
    <a:clrScheme name="Brights">
      <a:dk1>
        <a:srgbClr val="262626"/>
      </a:dk1>
      <a:lt1>
        <a:srgbClr val="FFFFFF"/>
      </a:lt1>
      <a:dk2>
        <a:srgbClr val="A7A7A7"/>
      </a:dk2>
      <a:lt2>
        <a:srgbClr val="3E3E3E"/>
      </a:lt2>
      <a:accent1>
        <a:srgbClr val="F5AA3F"/>
      </a:accent1>
      <a:accent2>
        <a:srgbClr val="AFBE49"/>
      </a:accent2>
      <a:accent3>
        <a:srgbClr val="3893A3"/>
      </a:accent3>
      <a:accent4>
        <a:srgbClr val="9873B3"/>
      </a:accent4>
      <a:accent5>
        <a:srgbClr val="E34D32"/>
      </a:accent5>
      <a:accent6>
        <a:srgbClr val="715381"/>
      </a:accent6>
      <a:hlink>
        <a:srgbClr val="0000FF"/>
      </a:hlink>
      <a:folHlink>
        <a:srgbClr val="FF00FF"/>
      </a:folHlink>
    </a:clrScheme>
    <a:fontScheme name="Default">
      <a:majorFont>
        <a:latin typeface="Montserrat-Regular"/>
        <a:ea typeface="Montserrat-Regular"/>
        <a:cs typeface="Montserrat-Regular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Montserrat-Regular"/>
        <a:ea typeface="Montserrat-Regular"/>
        <a:cs typeface="Montserrat-Regular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28229</TotalTime>
  <Words>1379</Words>
  <Application>Microsoft Macintosh PowerPoint</Application>
  <PresentationFormat>Custom</PresentationFormat>
  <Paragraphs>599</Paragraphs>
  <Slides>88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Calibri</vt:lpstr>
      <vt:lpstr>Helvetica Neue</vt:lpstr>
      <vt:lpstr>Lora</vt:lpstr>
      <vt:lpstr>Montserrat-Regular</vt:lpstr>
      <vt:lpstr>Open Sans</vt:lpstr>
      <vt:lpstr>Open Sans Light</vt:lpstr>
      <vt:lpstr>Arial</vt:lpstr>
      <vt:lpstr>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Musso</dc:title>
  <dc:subject/>
  <dc:creator/>
  <cp:keywords/>
  <dc:description/>
  <cp:lastModifiedBy>Sean Flaherty</cp:lastModifiedBy>
  <cp:revision>2205</cp:revision>
  <dcterms:modified xsi:type="dcterms:W3CDTF">2017-05-26T07:57:30Z</dcterms:modified>
  <cp:category/>
</cp:coreProperties>
</file>